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3" r:id="rId2"/>
    <p:sldId id="264" r:id="rId3"/>
    <p:sldId id="318" r:id="rId4"/>
    <p:sldId id="319" r:id="rId5"/>
    <p:sldId id="353" r:id="rId6"/>
    <p:sldId id="354" r:id="rId7"/>
    <p:sldId id="320" r:id="rId8"/>
    <p:sldId id="321" r:id="rId9"/>
    <p:sldId id="313" r:id="rId10"/>
    <p:sldId id="322" r:id="rId11"/>
    <p:sldId id="323" r:id="rId12"/>
    <p:sldId id="324" r:id="rId13"/>
    <p:sldId id="325" r:id="rId14"/>
    <p:sldId id="314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52" r:id="rId26"/>
    <p:sldId id="315" r:id="rId27"/>
    <p:sldId id="338" r:id="rId28"/>
    <p:sldId id="316" r:id="rId29"/>
    <p:sldId id="341" r:id="rId30"/>
    <p:sldId id="342" r:id="rId31"/>
    <p:sldId id="355" r:id="rId32"/>
    <p:sldId id="343" r:id="rId33"/>
    <p:sldId id="344" r:id="rId34"/>
    <p:sldId id="345" r:id="rId35"/>
    <p:sldId id="346" r:id="rId36"/>
    <p:sldId id="347" r:id="rId37"/>
    <p:sldId id="349" r:id="rId38"/>
    <p:sldId id="350" r:id="rId39"/>
    <p:sldId id="351" r:id="rId40"/>
    <p:sldId id="270" r:id="rId41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0" autoAdjust="0"/>
  </p:normalViewPr>
  <p:slideViewPr>
    <p:cSldViewPr snapToGrid="0" snapToObjects="1">
      <p:cViewPr varScale="1">
        <p:scale>
          <a:sx n="62" d="100"/>
          <a:sy n="62" d="100"/>
        </p:scale>
        <p:origin x="340" y="44"/>
      </p:cViewPr>
      <p:guideLst>
        <p:guide orient="horz" pos="2041"/>
        <p:guide pos="36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B4F69-0622-4969-88AE-E0E00CD6E7D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2567-DFBB-4436-8992-29F60ADD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contact me with feedback – good or bad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6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Severe errors, logical</a:t>
            </a:r>
            <a:r>
              <a:rPr lang="en-US" baseline="0" dirty="0"/>
              <a:t> consistency, checksum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concerned about</a:t>
            </a:r>
            <a:r>
              <a:rPr lang="en-US" baseline="0" dirty="0"/>
              <a:t> errors with a severity &gt;= 16. Anything &gt;= 20 is very bad. Likely they will have crash dumps.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Crash dumps are a sign that there is database corruption. We cannot do much with them. Need to go to Microsoft. In some cases with strategic</a:t>
            </a:r>
            <a:r>
              <a:rPr lang="en-US" baseline="0" dirty="0"/>
              <a:t> / sensitive customers we have taken the files and opened a case with MSFT and followed through.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1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link in references for 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1900.01.01 means never run. Executing CHECKDB will populate this</a:t>
            </a:r>
            <a:r>
              <a:rPr lang="en-US" baseline="0" dirty="0"/>
              <a:t>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04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tells us if CHECKDB</a:t>
            </a:r>
            <a:r>
              <a:rPr lang="en-US" baseline="0" dirty="0"/>
              <a:t> detected any inconsistencies. It’s pretty good but note that it isn’t foolproof and will miss corruption in rare instances.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0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supplemental</a:t>
            </a:r>
            <a:r>
              <a:rPr lang="en-US" baseline="0" dirty="0"/>
              <a:t> and ancillary. Typically don’t need to dig into this. SQL Error Log and CHECKDB give same (and more)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98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Rebuilding </a:t>
            </a:r>
            <a:r>
              <a:rPr lang="en-US" dirty="0" err="1"/>
              <a:t>xact</a:t>
            </a:r>
            <a:r>
              <a:rPr lang="en-US" dirty="0"/>
              <a:t> log – involves some DB trickery. Need</a:t>
            </a:r>
            <a:r>
              <a:rPr lang="en-US" baseline="0" dirty="0"/>
              <a:t> to create a new database and swap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42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9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need to understand the root cause so that we don’t perform useless or harmful actions.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0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this look familiar?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Backups</a:t>
            </a:r>
            <a:r>
              <a:rPr lang="en-US" baseline="0" dirty="0"/>
              <a:t> are key to dealing with corruption. If they have a good backup that is recent it is almost always a better option than trying to repair corruption.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5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Engage in</a:t>
            </a:r>
            <a:r>
              <a:rPr lang="en-US" baseline="0" dirty="0"/>
              <a:t> dialogue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3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we get lucky</a:t>
            </a:r>
            <a:r>
              <a:rPr lang="en-US" baseline="0" dirty="0"/>
              <a:t> with indexes. </a:t>
            </a:r>
          </a:p>
          <a:p>
            <a:r>
              <a:rPr lang="en-US" baseline="0" dirty="0"/>
              <a:t>If the corruption is on a </a:t>
            </a:r>
            <a:r>
              <a:rPr lang="en-US" baseline="0" dirty="0" err="1"/>
              <a:t>nonclustered</a:t>
            </a:r>
            <a:r>
              <a:rPr lang="en-US" baseline="0" dirty="0"/>
              <a:t> index then it can simply be dropped and recreated.</a:t>
            </a:r>
          </a:p>
          <a:p>
            <a:r>
              <a:rPr lang="en-US" dirty="0"/>
              <a:t>If the corruption is on a clustered</a:t>
            </a:r>
            <a:r>
              <a:rPr lang="en-US" baseline="0" dirty="0"/>
              <a:t> index then the whole table is lost. Will have to recreate definition and possibly populate data.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93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we get lucky – these</a:t>
            </a:r>
            <a:r>
              <a:rPr lang="en-US" baseline="0" dirty="0"/>
              <a:t> are typically somewhat easy to fix.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43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Repair will deallocate database pages</a:t>
            </a:r>
            <a:r>
              <a:rPr lang="en-US" baseline="0" dirty="0"/>
              <a:t> – this is why data loss is a certainty.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3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0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Cloakman</a:t>
            </a:r>
            <a:r>
              <a:rPr lang="en-US" dirty="0"/>
              <a:t>,</a:t>
            </a:r>
            <a:r>
              <a:rPr lang="en-US" baseline="0" dirty="0"/>
              <a:t> database corruption is a serious and dangerous matter. Don’t mess with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46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Anything by Paul Randal</a:t>
            </a:r>
            <a:r>
              <a:rPr lang="en-US" baseline="0" dirty="0"/>
              <a:t> – he literally wrote DBCC commands and some key parts of the SQL Server data engine.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91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Anything by Paul Randal</a:t>
            </a:r>
            <a:r>
              <a:rPr lang="en-US" baseline="0" dirty="0"/>
              <a:t> – he literally wrote DBCC commands and some key parts of the SQL Server data engine.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8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was actual output I received once. With so many lines,</a:t>
            </a:r>
            <a:r>
              <a:rPr lang="en-US" baseline="0" dirty="0"/>
              <a:t> Google Translate can only take us so far. Corruption can be intimidating but relax and learn how to meet it on the battlefield!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ACID</a:t>
            </a:r>
          </a:p>
          <a:p>
            <a:r>
              <a:rPr lang="en-US" dirty="0"/>
              <a:t>CIA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3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Disks go bad. So do NICs,</a:t>
            </a:r>
            <a:r>
              <a:rPr lang="en-US" baseline="0" dirty="0"/>
              <a:t> cables, routers, everything physical. It is not a matter of </a:t>
            </a:r>
            <a:r>
              <a:rPr lang="en-US" i="1" baseline="0" dirty="0"/>
              <a:t>if</a:t>
            </a:r>
            <a:r>
              <a:rPr lang="en-US" baseline="0" dirty="0"/>
              <a:t> but rather </a:t>
            </a:r>
            <a:r>
              <a:rPr lang="en-US" i="1" baseline="0" dirty="0"/>
              <a:t>when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Can alter low level database pages, hex editor, etc. to corrupt a database.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Applications</a:t>
            </a:r>
            <a:r>
              <a:rPr lang="en-US" sz="1200" baseline="0" dirty="0"/>
              <a:t> do not cause corruption.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Corruption can be widespread. Backups cannot be trusted by default because they could</a:t>
            </a:r>
            <a:r>
              <a:rPr lang="en-US" baseline="0" dirty="0"/>
              <a:t> also be corrupt.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2567-DFBB-4436-8992-29F60ADD54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1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758B7-C144-40C2-A97B-7508B853BB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4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2245BA-3E6C-4FAA-8C55-9232354DE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600" y="-359912"/>
            <a:ext cx="5324400" cy="72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07" y="3779838"/>
            <a:ext cx="10800218" cy="233997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1157" y="360588"/>
            <a:ext cx="10799762" cy="1079500"/>
          </a:xfrm>
        </p:spPr>
        <p:txBody>
          <a:bodyPr anchor="t">
            <a:noAutofit/>
          </a:bodyPr>
          <a:lstStyle>
            <a:lvl1pPr algn="l">
              <a:defRPr lang="en-US" sz="4000" b="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3244" y="3060087"/>
            <a:ext cx="24868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E2290-D773-46C2-A868-25CAA97A1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000" y="-359912"/>
            <a:ext cx="5328001" cy="72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64" y="360363"/>
            <a:ext cx="10799762" cy="5759449"/>
          </a:xfrm>
        </p:spPr>
        <p:txBody>
          <a:bodyPr anchor="ctr"/>
          <a:lstStyle>
            <a:lvl1pPr algn="r">
              <a:defRPr sz="6000" b="0" i="0" cap="none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1059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  <a:lvl2pPr marL="576027" indent="0">
              <a:buFont typeface="Wingdings" charset="2"/>
              <a:buNone/>
              <a:defRPr>
                <a:solidFill>
                  <a:srgbClr val="474947"/>
                </a:solidFill>
              </a:defRPr>
            </a:lvl2pPr>
            <a:lvl3pPr marL="1152053" indent="0">
              <a:buFont typeface="Wingdings" charset="2"/>
              <a:buNone/>
              <a:defRPr>
                <a:solidFill>
                  <a:srgbClr val="474947"/>
                </a:solidFill>
              </a:defRPr>
            </a:lvl3pPr>
            <a:lvl4pPr marL="1728079" indent="0">
              <a:buFont typeface="Wingdings" charset="2"/>
              <a:buNone/>
              <a:defRPr>
                <a:solidFill>
                  <a:srgbClr val="474947"/>
                </a:solidFill>
              </a:defRPr>
            </a:lvl4pPr>
            <a:lvl5pPr marL="2304105" indent="0">
              <a:buFont typeface="Wingdings" charset="2"/>
              <a:buNone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5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25" y="360363"/>
            <a:ext cx="10800000" cy="57594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  <a:lvl2pPr marL="576027" indent="0">
              <a:buFont typeface="Wingdings" charset="2"/>
              <a:buNone/>
              <a:defRPr>
                <a:solidFill>
                  <a:srgbClr val="474947"/>
                </a:solidFill>
              </a:defRPr>
            </a:lvl2pPr>
            <a:lvl3pPr marL="1152053" indent="0">
              <a:buFont typeface="Wingdings" charset="2"/>
              <a:buNone/>
              <a:defRPr>
                <a:solidFill>
                  <a:srgbClr val="474947"/>
                </a:solidFill>
              </a:defRPr>
            </a:lvl3pPr>
            <a:lvl4pPr marL="1728079" indent="0">
              <a:buFont typeface="Wingdings" charset="2"/>
              <a:buNone/>
              <a:defRPr>
                <a:solidFill>
                  <a:srgbClr val="474947"/>
                </a:solidFill>
              </a:defRPr>
            </a:lvl4pPr>
            <a:lvl5pPr marL="2304105" indent="0">
              <a:buFont typeface="Wingdings" charset="2"/>
              <a:buNone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54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038" y="1439863"/>
            <a:ext cx="5397726" cy="4679950"/>
          </a:xfrm>
        </p:spPr>
        <p:txBody>
          <a:bodyPr r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1038" y="1439863"/>
            <a:ext cx="5399087" cy="4679950"/>
          </a:xfrm>
        </p:spPr>
        <p:txBody>
          <a:bodyPr l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98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37779" y="432012"/>
            <a:ext cx="10656451" cy="340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37779" y="1296035"/>
            <a:ext cx="10656451" cy="43201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41925" indent="-241925">
              <a:lnSpc>
                <a:spcPct val="110000"/>
              </a:lnSpc>
              <a:spcBef>
                <a:spcPts val="1701"/>
              </a:spcBef>
              <a:buSzPct val="90000"/>
              <a:buFontTx/>
              <a:buBlip>
                <a:blip r:embed="rId2"/>
              </a:buBlip>
              <a:defRPr sz="1890" baseline="0">
                <a:solidFill>
                  <a:srgbClr val="5A5751"/>
                </a:solidFill>
                <a:latin typeface="+mn-lt"/>
              </a:defRPr>
            </a:lvl1pPr>
            <a:lvl2pPr marL="535690" indent="-285125">
              <a:lnSpc>
                <a:spcPct val="110000"/>
              </a:lnSpc>
              <a:spcBef>
                <a:spcPts val="306"/>
              </a:spcBef>
              <a:buSzPct val="90000"/>
              <a:buFontTx/>
              <a:buBlip>
                <a:blip r:embed="rId3"/>
              </a:buBlip>
              <a:defRPr sz="1701" baseline="0">
                <a:solidFill>
                  <a:srgbClr val="5A5751"/>
                </a:solidFill>
                <a:latin typeface="+mn-lt"/>
              </a:defRPr>
            </a:lvl2pPr>
            <a:lvl3pPr marL="812176" indent="-276485">
              <a:lnSpc>
                <a:spcPct val="110000"/>
              </a:lnSpc>
              <a:spcBef>
                <a:spcPts val="272"/>
              </a:spcBef>
              <a:buSzPct val="100000"/>
              <a:buFontTx/>
              <a:buBlip>
                <a:blip r:embed="rId4"/>
              </a:buBlip>
              <a:defRPr sz="1512">
                <a:solidFill>
                  <a:srgbClr val="5A5751"/>
                </a:solidFill>
                <a:latin typeface="+mn-lt"/>
              </a:defRPr>
            </a:lvl3pPr>
            <a:lvl4pPr marL="1080021" indent="-267845">
              <a:lnSpc>
                <a:spcPct val="110000"/>
              </a:lnSpc>
              <a:spcBef>
                <a:spcPts val="238"/>
              </a:spcBef>
              <a:buSzPct val="100000"/>
              <a:buFontTx/>
              <a:buBlip>
                <a:blip r:embed="rId5"/>
              </a:buBlip>
              <a:defRPr sz="1323">
                <a:solidFill>
                  <a:srgbClr val="5A5751"/>
                </a:solidFill>
                <a:latin typeface="+mn-lt"/>
              </a:defRPr>
            </a:lvl4pPr>
            <a:lvl5pPr marL="1347866" indent="-267845">
              <a:lnSpc>
                <a:spcPct val="110000"/>
              </a:lnSpc>
              <a:spcBef>
                <a:spcPts val="204"/>
              </a:spcBef>
              <a:buSzPct val="100000"/>
              <a:buFontTx/>
              <a:buBlip>
                <a:blip r:embed="rId6"/>
              </a:buBlip>
              <a:defRPr sz="1134">
                <a:solidFill>
                  <a:srgbClr val="5A5751"/>
                </a:solidFill>
                <a:latin typeface="+mn-lt"/>
              </a:defRPr>
            </a:lvl5pPr>
            <a:lvl6pPr marL="1779034" indent="-264005">
              <a:buFont typeface="Arial" panose="020B0604020202020204" pitchFamily="34" charset="0"/>
              <a:buChar char="•"/>
              <a:defRPr>
                <a:solidFill>
                  <a:srgbClr val="5A5751"/>
                </a:solidFill>
              </a:defRPr>
            </a:lvl6pPr>
            <a:lvl7pPr marL="1947037" indent="0">
              <a:buNone/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51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779" y="432012"/>
            <a:ext cx="10656451" cy="340260"/>
          </a:xfrm>
        </p:spPr>
        <p:txBody>
          <a:bodyPr/>
          <a:lstStyle>
            <a:lvl1pPr>
              <a:defRPr>
                <a:solidFill>
                  <a:srgbClr val="5A57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37778" y="1296035"/>
            <a:ext cx="5184220" cy="4320117"/>
          </a:xfrm>
          <a:prstGeom prst="rect">
            <a:avLst/>
          </a:prstGeom>
        </p:spPr>
        <p:txBody>
          <a:bodyPr lIns="0" tIns="0" rIns="0" bIns="0"/>
          <a:lstStyle>
            <a:lvl1pPr marL="241925" indent="-241925">
              <a:buSzPct val="90000"/>
              <a:buFontTx/>
              <a:buBlip>
                <a:blip r:embed="rId2"/>
              </a:buBlip>
              <a:defRPr sz="1890">
                <a:solidFill>
                  <a:srgbClr val="5A5751"/>
                </a:solidFill>
              </a:defRPr>
            </a:lvl1pPr>
            <a:lvl2pPr marL="531010" indent="-286506">
              <a:buSzPct val="90000"/>
              <a:buFontTx/>
              <a:buBlip>
                <a:blip r:embed="rId3"/>
              </a:buBlip>
              <a:defRPr sz="1701">
                <a:solidFill>
                  <a:srgbClr val="5A5751"/>
                </a:solidFill>
              </a:defRPr>
            </a:lvl2pPr>
            <a:lvl3pPr marL="808516" indent="-276005">
              <a:buFontTx/>
              <a:buBlip>
                <a:blip r:embed="rId4"/>
              </a:buBlip>
              <a:defRPr sz="1512">
                <a:solidFill>
                  <a:srgbClr val="5A5751"/>
                </a:solidFill>
              </a:defRPr>
            </a:lvl3pPr>
            <a:lvl4pPr marL="1081521" indent="-271506">
              <a:buFontTx/>
              <a:buBlip>
                <a:blip r:embed="rId5"/>
              </a:buBlip>
              <a:defRPr sz="1323">
                <a:solidFill>
                  <a:srgbClr val="5A5751"/>
                </a:solidFill>
              </a:defRPr>
            </a:lvl4pPr>
            <a:lvl5pPr marL="1347026" indent="-264005">
              <a:buFontTx/>
              <a:buBlip>
                <a:blip r:embed="rId2"/>
              </a:buBlip>
              <a:defRPr sz="1134">
                <a:solidFill>
                  <a:srgbClr val="5A5751"/>
                </a:solidFill>
              </a:defRPr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5910010" y="1296035"/>
            <a:ext cx="5184220" cy="4320117"/>
          </a:xfrm>
          <a:prstGeom prst="rect">
            <a:avLst/>
          </a:prstGeom>
        </p:spPr>
        <p:txBody>
          <a:bodyPr lIns="0" tIns="0" rIns="0" bIns="0"/>
          <a:lstStyle>
            <a:lvl1pPr marL="241925" indent="-241925">
              <a:buSzPct val="90000"/>
              <a:buFontTx/>
              <a:buBlip>
                <a:blip r:embed="rId2"/>
              </a:buBlip>
              <a:defRPr sz="1890">
                <a:solidFill>
                  <a:srgbClr val="5A5751"/>
                </a:solidFill>
              </a:defRPr>
            </a:lvl1pPr>
            <a:lvl2pPr marL="531010" indent="-286506">
              <a:buSzPct val="90000"/>
              <a:buFontTx/>
              <a:buBlip>
                <a:blip r:embed="rId3"/>
              </a:buBlip>
              <a:defRPr sz="1701">
                <a:solidFill>
                  <a:srgbClr val="5A5751"/>
                </a:solidFill>
              </a:defRPr>
            </a:lvl2pPr>
            <a:lvl3pPr marL="808516" indent="-276005">
              <a:buFontTx/>
              <a:buBlip>
                <a:blip r:embed="rId4"/>
              </a:buBlip>
              <a:defRPr sz="1512">
                <a:solidFill>
                  <a:srgbClr val="5A5751"/>
                </a:solidFill>
              </a:defRPr>
            </a:lvl3pPr>
            <a:lvl4pPr marL="1081521" indent="-271506">
              <a:buFontTx/>
              <a:buBlip>
                <a:blip r:embed="rId5"/>
              </a:buBlip>
              <a:defRPr sz="1323">
                <a:solidFill>
                  <a:srgbClr val="5A5751"/>
                </a:solidFill>
              </a:defRPr>
            </a:lvl4pPr>
            <a:lvl5pPr marL="1347026" indent="-264005">
              <a:buFontTx/>
              <a:buBlip>
                <a:blip r:embed="rId2"/>
              </a:buBlip>
              <a:defRPr sz="1134">
                <a:solidFill>
                  <a:srgbClr val="5A5751"/>
                </a:solidFill>
              </a:defRPr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79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038" y="360363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125" y="1439813"/>
            <a:ext cx="10800000" cy="46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87525" y="1153073"/>
            <a:ext cx="184731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68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55242954"/>
              </p:ext>
            </p:extLst>
          </p:nvPr>
        </p:nvGraphicFramePr>
        <p:xfrm>
          <a:off x="10713600" y="5940175"/>
          <a:ext cx="62661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Image" r:id="rId12" imgW="2279520" imgH="1310400" progId="Photoshop.Image.18">
                  <p:embed/>
                </p:oleObj>
              </mc:Choice>
              <mc:Fallback>
                <p:oleObj name="Image" r:id="rId12" imgW="2279520" imgH="1310400" progId="Photoshop.Image.18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713600" y="5940175"/>
                        <a:ext cx="62661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6" r:id="rId5"/>
    <p:sldLayoutId id="2147483652" r:id="rId6"/>
    <p:sldLayoutId id="2147483655" r:id="rId7"/>
    <p:sldLayoutId id="2147483657" r:id="rId8"/>
    <p:sldLayoutId id="2147483658" r:id="rId9"/>
  </p:sldLayoutIdLst>
  <p:txStyles>
    <p:titleStyle>
      <a:lvl1pPr algn="l" defTabSz="576026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76026" rtl="0" eaLnBrk="1" latinLnBrk="0" hangingPunct="1">
        <a:spcBef>
          <a:spcPct val="20000"/>
        </a:spcBef>
        <a:buFont typeface="Wingdings" charset="2"/>
        <a:buNone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27" indent="0" algn="l" defTabSz="576026" rtl="0" eaLnBrk="1" latinLnBrk="0" hangingPunct="1">
        <a:spcBef>
          <a:spcPct val="20000"/>
        </a:spcBef>
        <a:buFont typeface="Wingdings" charset="2"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52053" indent="0" algn="l" defTabSz="576026" rtl="0" eaLnBrk="1" latinLnBrk="0" hangingPunct="1">
        <a:spcBef>
          <a:spcPct val="20000"/>
        </a:spcBef>
        <a:buFont typeface="Wingdings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28079" indent="0" algn="l" defTabSz="576026" rtl="0" eaLnBrk="1" latinLnBrk="0" hangingPunct="1">
        <a:spcBef>
          <a:spcPct val="20000"/>
        </a:spcBef>
        <a:buFont typeface="Wingdings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304105" indent="0" algn="l" defTabSz="57602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168145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pos="703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  <p15:guide id="7" orient="horz" pos="680" userDrawn="1">
          <p15:clr>
            <a:srgbClr val="F26B43"/>
          </p15:clr>
        </p15:guide>
        <p15:guide id="8" orient="horz" pos="907" userDrawn="1">
          <p15:clr>
            <a:srgbClr val="F26B43"/>
          </p15:clr>
        </p15:guide>
        <p15:guide id="9" orient="horz" pos="3855" userDrawn="1">
          <p15:clr>
            <a:srgbClr val="F26B43"/>
          </p15:clr>
        </p15:guide>
        <p15:guide id="10" orient="horz" pos="20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effmlakar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mlakartechtalk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 Corruption! Preventing Disaster to your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Jeff Mlakar</a:t>
            </a:r>
          </a:p>
          <a:p>
            <a:r>
              <a:rPr lang="en-US" dirty="0" smtClean="0"/>
              <a:t>SQL Saturday #802 – San Diego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8315A1-2EDB-468B-8785-2A6B4F0A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Database Corruption? </a:t>
            </a:r>
            <a:br>
              <a:rPr lang="en-US" dirty="0"/>
            </a:br>
            <a:r>
              <a:rPr lang="en-US" dirty="0"/>
              <a:t>Baby Don’t Hurt 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DBB9D8-9C3B-4F18-B584-CA2644B93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038" y="1439863"/>
            <a:ext cx="6133068" cy="46799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corruption is errors when reading, writing, moving, or processing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Unintended changes /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this happens to SQL Server this is called Database Corruption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Cannot be prevented – only dealt with appropriately</a:t>
            </a:r>
          </a:p>
          <a:p>
            <a:pPr marL="1033227" lvl="1" indent="-457200">
              <a:buFont typeface="Arial" panose="020B0604020202020204" pitchFamily="34" charset="0"/>
              <a:buChar char="•"/>
            </a:pPr>
            <a:r>
              <a:rPr lang="en-US" dirty="0"/>
              <a:t>Not a matter of </a:t>
            </a:r>
            <a:r>
              <a:rPr lang="en-US" i="1" u="sng" dirty="0"/>
              <a:t>if</a:t>
            </a:r>
            <a:r>
              <a:rPr lang="en-US" dirty="0"/>
              <a:t> but rather </a:t>
            </a:r>
            <a:r>
              <a:rPr lang="en-US" i="1" u="sng" dirty="0"/>
              <a:t>when</a:t>
            </a:r>
            <a:endParaRPr lang="en-US" u="sng" dirty="0"/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629051D-D05F-4384-8365-FD862002A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38" y="14398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D36C-84EF-400C-A2FC-3F61A836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Database Corruption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A52E-2188-4CC9-80E0-73A0D45A4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layer below SQL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common are hardware faults</a:t>
            </a:r>
          </a:p>
          <a:p>
            <a:pPr marL="918927" lvl="1" indent="-342900">
              <a:buFont typeface="Arial" panose="020B0604020202020204" pitchFamily="34" charset="0"/>
              <a:buChar char="•"/>
            </a:pPr>
            <a:r>
              <a:rPr lang="en-US" b="1" dirty="0"/>
              <a:t>The I/O Subsystem</a:t>
            </a:r>
          </a:p>
          <a:p>
            <a:pPr marL="918927" lvl="1" indent="-342900">
              <a:buFont typeface="Arial" panose="020B0604020202020204" pitchFamily="34" charset="0"/>
              <a:buChar char="•"/>
            </a:pPr>
            <a:r>
              <a:rPr lang="en-US" dirty="0"/>
              <a:t>Disks, Controller, CPU, Memory, Network Switch, Cable, SAN,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Platform issues</a:t>
            </a:r>
          </a:p>
          <a:p>
            <a:pPr marL="918927" lvl="1" indent="-34290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drivers or firmware</a:t>
            </a:r>
          </a:p>
          <a:p>
            <a:pPr marL="918927" lvl="1" indent="-342900">
              <a:buFont typeface="Arial" panose="020B0604020202020204" pitchFamily="34" charset="0"/>
              <a:buChar char="•"/>
            </a:pPr>
            <a:r>
              <a:rPr lang="en-US" dirty="0"/>
              <a:t>NTFS file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Having databases in compressed folders or volumes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Microsoft SQL Server Bug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Evildoers</a:t>
            </a:r>
          </a:p>
          <a:p>
            <a:endParaRPr lang="en-US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6945D23C-4FF4-4852-B0D6-B95E1A242B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64" y="1980142"/>
            <a:ext cx="5399087" cy="35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D1BBED-AA8B-4B52-B335-23E9F9C2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Myths to Dispel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368F-96CD-486F-A5E6-FDC23C0692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 </a:t>
            </a:r>
            <a:r>
              <a:rPr lang="en-US" sz="3200" i="1" dirty="0" err="1"/>
              <a:t>MyApplication</a:t>
            </a:r>
            <a:r>
              <a:rPr lang="en-US" sz="3200" dirty="0"/>
              <a:t> cause corruption? </a:t>
            </a:r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 running CHECKDB cause corruption? </a:t>
            </a:r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 creating a database snapshot cause corruption? </a:t>
            </a:r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 stopping a shrink operation cause corruption? </a:t>
            </a:r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 stopping an index rebuild operation cause corruption? </a:t>
            </a:r>
            <a:r>
              <a:rPr lang="en-US" sz="3200" b="1" dirty="0">
                <a:solidFill>
                  <a:srgbClr val="FF0000"/>
                </a:solidFill>
              </a:rPr>
              <a:t>NO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1E12-09DB-453A-A34D-91A5098B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607B-1FBB-4BAD-80D9-1DFAB14D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How do you know there is corruption?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did you first notice corruption?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Has the corruption reappeared?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often does it strike?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you notice a pattern in the recurrences?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Is it just 1 database or multiple databases?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you have good recent backups?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4902-71D7-4A9D-889D-3E1162D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Diagnose</a:t>
            </a:r>
            <a:br>
              <a:rPr lang="en-US" dirty="0"/>
            </a:br>
            <a:r>
              <a:rPr lang="en-US" dirty="0"/>
              <a:t>Database Corruption</a:t>
            </a:r>
          </a:p>
        </p:txBody>
      </p:sp>
    </p:spTree>
    <p:extLst>
      <p:ext uri="{BB962C8B-B14F-4D97-AF65-F5344CB8AC3E}">
        <p14:creationId xmlns:p14="http://schemas.microsoft.com/office/powerpoint/2010/main" val="14772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Diagnosing Database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 Server Error Logs</a:t>
            </a:r>
          </a:p>
          <a:p>
            <a:r>
              <a:rPr lang="en-US" dirty="0"/>
              <a:t>Crash Dumps</a:t>
            </a:r>
          </a:p>
          <a:p>
            <a:r>
              <a:rPr lang="en-US" dirty="0"/>
              <a:t>DBCC CHECKDB </a:t>
            </a:r>
          </a:p>
          <a:p>
            <a:r>
              <a:rPr lang="en-US" dirty="0"/>
              <a:t>Windows Event Logs</a:t>
            </a:r>
          </a:p>
          <a:p>
            <a:pPr lvl="1"/>
            <a:r>
              <a:rPr lang="en-US" dirty="0"/>
              <a:t>Check the Windows System Event Log for any system level, driver, or disk related errors. </a:t>
            </a:r>
          </a:p>
          <a:p>
            <a:r>
              <a:rPr lang="en-US" dirty="0" err="1"/>
              <a:t>msdb.sys.suspect_pages</a:t>
            </a:r>
            <a:endParaRPr lang="en-US" dirty="0"/>
          </a:p>
          <a:p>
            <a:r>
              <a:rPr lang="en-US" dirty="0"/>
              <a:t>Understanding Root Cause</a:t>
            </a:r>
          </a:p>
          <a:p>
            <a:pPr lvl="1"/>
            <a:r>
              <a:rPr lang="en-US" dirty="0"/>
              <a:t>If the RCA is a bad disk then repairing corruption won’t help as the problem will simply happen again once that sector is used</a:t>
            </a:r>
          </a:p>
          <a:p>
            <a:pPr lvl="1"/>
            <a:r>
              <a:rPr lang="en-US" dirty="0"/>
              <a:t>Need to know how widespread the corruption is</a:t>
            </a:r>
          </a:p>
          <a:p>
            <a:pPr lvl="1"/>
            <a:r>
              <a:rPr lang="en-US" dirty="0"/>
              <a:t>Prevent redundant, wasteful, or damaging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Server Error Logs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Search for keywords “corrupt”, “severity:”, “error”, “dump”</a:t>
            </a:r>
          </a:p>
          <a:p>
            <a:r>
              <a:rPr lang="en-US" dirty="0"/>
              <a:t>See references slide for links about SQL Error Log</a:t>
            </a:r>
          </a:p>
          <a:p>
            <a:pPr lvl="1"/>
            <a:r>
              <a:rPr lang="en-US" dirty="0"/>
              <a:t>Error logs cycle each time SQL Server is restarted</a:t>
            </a:r>
          </a:p>
          <a:p>
            <a:pPr lvl="1"/>
            <a:r>
              <a:rPr lang="en-US" dirty="0"/>
              <a:t>Dates of file can help determine which logs to grab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68" y="2807995"/>
            <a:ext cx="7138189" cy="28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666" y="4447135"/>
            <a:ext cx="4761793" cy="1305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89BD8-9335-4A5E-9A19-4FFF2B457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22" y="3240077"/>
            <a:ext cx="102412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Corruption in the Error Log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95381816"/>
              </p:ext>
            </p:extLst>
          </p:nvPr>
        </p:nvGraphicFramePr>
        <p:xfrm>
          <a:off x="1768637" y="1296034"/>
          <a:ext cx="7992216" cy="397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216">
                  <a:extLst>
                    <a:ext uri="{9D8B030D-6E8A-4147-A177-3AD203B41FA5}">
                      <a16:colId xmlns:a16="http://schemas.microsoft.com/office/drawing/2014/main" val="1090411181"/>
                    </a:ext>
                  </a:extLst>
                </a:gridCol>
              </a:tblGrid>
              <a:tr h="350409">
                <a:tc>
                  <a:txBody>
                    <a:bodyPr/>
                    <a:lstStyle/>
                    <a:p>
                      <a:r>
                        <a:rPr lang="en-US" sz="1100" dirty="0"/>
                        <a:t>Examples</a:t>
                      </a:r>
                    </a:p>
                  </a:txBody>
                  <a:tcPr marL="86402" marR="86402" marT="43201" marB="43201"/>
                </a:tc>
                <a:extLst>
                  <a:ext uri="{0D108BD9-81ED-4DB2-BD59-A6C34878D82A}">
                    <a16:rowId xmlns:a16="http://schemas.microsoft.com/office/drawing/2014/main" val="1499424591"/>
                  </a:ext>
                </a:extLst>
              </a:tr>
              <a:tr h="77762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SQL Server detected a logical consistency-based I/O error: incorrect checksum </a:t>
                      </a:r>
                      <a:r>
                        <a:rPr lang="en-US" sz="1100" dirty="0"/>
                        <a:t>(expected: 0xfdff74c9; actual: 0xfdff74cb). It occurred during a read of page (1:69965) in database ID 13 at offset 0x0000002229a000 in file 'D:\Develop\Databases\Broken1.mdf'.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Attempt to fetch logical page 1:69965 in database 13 failed</a:t>
                      </a:r>
                      <a:r>
                        <a:rPr lang="en-US" sz="1100" dirty="0"/>
                        <a:t>. It belongs to allocation unit 72057594049069056 not to 281474980642816. </a:t>
                      </a:r>
                    </a:p>
                  </a:txBody>
                  <a:tcPr marL="86402" marR="86402" marT="43201" marB="43201"/>
                </a:tc>
                <a:extLst>
                  <a:ext uri="{0D108BD9-81ED-4DB2-BD59-A6C34878D82A}">
                    <a16:rowId xmlns:a16="http://schemas.microsoft.com/office/drawing/2014/main" val="1697835818"/>
                  </a:ext>
                </a:extLst>
              </a:tr>
              <a:tr h="1123230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Msg</a:t>
                      </a:r>
                      <a:r>
                        <a:rPr lang="en-US" sz="1100" b="1" dirty="0"/>
                        <a:t> 8946, Level 16, State 12, Line 1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/>
                        <a:t>Table error: Allocation page (1:2264640)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has invalid PFS_PAGE page header values</a:t>
                      </a:r>
                      <a:r>
                        <a:rPr lang="en-US" sz="1100" dirty="0"/>
                        <a:t>. Type is 0. Check type, </a:t>
                      </a:r>
                      <a:r>
                        <a:rPr lang="en-US" sz="1100" dirty="0" err="1"/>
                        <a:t>alloc</a:t>
                      </a:r>
                      <a:r>
                        <a:rPr lang="en-US" sz="1100" dirty="0"/>
                        <a:t> unit ID and page ID on the page.</a:t>
                      </a:r>
                      <a:br>
                        <a:rPr lang="en-US" sz="1100" dirty="0"/>
                      </a:br>
                      <a:r>
                        <a:rPr lang="en-US" sz="1100" dirty="0" err="1"/>
                        <a:t>Msg</a:t>
                      </a:r>
                      <a:r>
                        <a:rPr lang="en-US" sz="1100" dirty="0"/>
                        <a:t> 8998, Level 16, State 2, Line 1</a:t>
                      </a:r>
                      <a:br>
                        <a:rPr lang="en-US" sz="1100" dirty="0"/>
                      </a:b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Page errors on the GAM, SGAM, or PFS pages prevent allocation integrity checks</a:t>
                      </a:r>
                      <a:r>
                        <a:rPr lang="en-US" sz="1100" dirty="0"/>
                        <a:t> in database ID 13 pages from (1:2264640) to (1:2272727)</a:t>
                      </a:r>
                    </a:p>
                  </a:txBody>
                  <a:tcPr marL="86402" marR="86402" marT="43201" marB="43201"/>
                </a:tc>
                <a:extLst>
                  <a:ext uri="{0D108BD9-81ED-4DB2-BD59-A6C34878D82A}">
                    <a16:rowId xmlns:a16="http://schemas.microsoft.com/office/drawing/2014/main" val="2778311243"/>
                  </a:ext>
                </a:extLst>
              </a:tr>
              <a:tr h="604816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Msg</a:t>
                      </a:r>
                      <a:r>
                        <a:rPr lang="en-US" sz="1100" b="1" dirty="0"/>
                        <a:t> 8914, Level 16, State 1, Line 1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Incorrect PFS free space information for page </a:t>
                      </a:r>
                      <a:r>
                        <a:rPr lang="en-US" sz="1100" dirty="0"/>
                        <a:t>(1:26839) in object ID 181575685, index ID 1, partition ID 293374720802816, </a:t>
                      </a:r>
                      <a:r>
                        <a:rPr lang="en-US" sz="1100" dirty="0" err="1"/>
                        <a:t>alloc</a:t>
                      </a:r>
                      <a:r>
                        <a:rPr lang="en-US" sz="1100" dirty="0"/>
                        <a:t> unit ID 76911687695381 (type LOB data). Expected value 0_PCT_FULL, actual value 100_PCT_FULL.</a:t>
                      </a:r>
                    </a:p>
                  </a:txBody>
                  <a:tcPr marL="86402" marR="86402" marT="43201" marB="43201"/>
                </a:tc>
                <a:extLst>
                  <a:ext uri="{0D108BD9-81ED-4DB2-BD59-A6C34878D82A}">
                    <a16:rowId xmlns:a16="http://schemas.microsoft.com/office/drawing/2014/main" val="3574812265"/>
                  </a:ext>
                </a:extLst>
              </a:tr>
              <a:tr h="1123230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Msg</a:t>
                      </a:r>
                      <a:r>
                        <a:rPr lang="en-US" sz="1100" b="1" dirty="0"/>
                        <a:t> 824, Level 24, State 2, Line 1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SQL Server detected a logical consistency-based I/O error: incorrect checksum </a:t>
                      </a:r>
                      <a:r>
                        <a:rPr lang="en-US" sz="1100" dirty="0"/>
                        <a:t>(expected: 0x07e505f0; actual: 0x386c1019). It occurred during a read of page (1:111582) in database ID 6 at offset 0x000000367bc000 in file 'C:\</a:t>
                      </a:r>
                      <a:r>
                        <a:rPr lang="en-US" sz="1100" dirty="0" err="1"/>
                        <a:t>SQLData</a:t>
                      </a:r>
                      <a:r>
                        <a:rPr lang="en-US" sz="1100" dirty="0"/>
                        <a:t>\AdventureWorks2008R2_Data.mdf'. Additional messages in the SQL Server error log or system event log may provide more detail. This is a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severe error condition that threatens database integrity </a:t>
                      </a:r>
                      <a:r>
                        <a:rPr lang="en-US" sz="1100" dirty="0"/>
                        <a:t>and must be corrected immediately.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Complete a full database consistency check (DBCC CHECKDB).</a:t>
                      </a:r>
                      <a:r>
                        <a:rPr lang="en-US" sz="1100" dirty="0"/>
                        <a:t> This error can be caused by many factors; for more information, see SQL Server Books Online.</a:t>
                      </a:r>
                    </a:p>
                  </a:txBody>
                  <a:tcPr marL="86402" marR="86402" marT="43201" marB="43201"/>
                </a:tc>
                <a:extLst>
                  <a:ext uri="{0D108BD9-81ED-4DB2-BD59-A6C34878D82A}">
                    <a16:rowId xmlns:a16="http://schemas.microsoft.com/office/drawing/2014/main" val="362976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Levels of Severity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79" y="1296034"/>
            <a:ext cx="10656451" cy="4611361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1E7A703C-5904-4886-A7E3-B45615B80DAA}"/>
              </a:ext>
            </a:extLst>
          </p:cNvPr>
          <p:cNvSpPr/>
          <p:nvPr/>
        </p:nvSpPr>
        <p:spPr>
          <a:xfrm>
            <a:off x="139959" y="2925186"/>
            <a:ext cx="149290" cy="2982209"/>
          </a:xfrm>
          <a:prstGeom prst="leftBrac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8D9AF3B-7947-46FD-8AF3-FEC9CA4CA1D6}"/>
              </a:ext>
            </a:extLst>
          </p:cNvPr>
          <p:cNvSpPr/>
          <p:nvPr/>
        </p:nvSpPr>
        <p:spPr>
          <a:xfrm>
            <a:off x="11094230" y="2925186"/>
            <a:ext cx="245986" cy="2982209"/>
          </a:xfrm>
          <a:prstGeom prst="rightBrac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Crash Dumps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Often indicative of either a SQL Server bug or corruption</a:t>
            </a:r>
          </a:p>
          <a:p>
            <a:r>
              <a:rPr lang="en-US" dirty="0"/>
              <a:t>Will need Microsoft to properly analyze these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25" y="2411618"/>
            <a:ext cx="5274879" cy="3204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7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C2E1-FE5E-496D-9D5F-E43BD4A8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0889-E40A-4076-9F97-9E62A5D9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DBA/Developer about 15 years</a:t>
            </a:r>
          </a:p>
          <a:p>
            <a:r>
              <a:rPr lang="en-US" dirty="0"/>
              <a:t>MS Information Science – University of Pittsburgh</a:t>
            </a:r>
          </a:p>
          <a:p>
            <a:r>
              <a:rPr lang="en-US" dirty="0"/>
              <a:t>Databases – Security – Privacy</a:t>
            </a:r>
          </a:p>
          <a:p>
            <a:r>
              <a:rPr lang="en-US" dirty="0"/>
              <a:t>Escalation Engineer – Tech Lead at Varonis</a:t>
            </a:r>
          </a:p>
          <a:p>
            <a:endParaRPr lang="en-US" dirty="0"/>
          </a:p>
          <a:p>
            <a:r>
              <a:rPr lang="en-US" dirty="0"/>
              <a:t>			@</a:t>
            </a:r>
            <a:r>
              <a:rPr lang="en-US" dirty="0" err="1"/>
              <a:t>jmlakar</a:t>
            </a:r>
            <a:r>
              <a:rPr lang="en-US" dirty="0"/>
              <a:t> </a:t>
            </a:r>
          </a:p>
          <a:p>
            <a:r>
              <a:rPr lang="en-US" dirty="0"/>
              <a:t>			</a:t>
            </a:r>
            <a:r>
              <a:rPr lang="en-US" dirty="0">
                <a:hlinkClick r:id="rId3"/>
              </a:rPr>
              <a:t>https://www.linkedin.com/in/jeffmlakar</a:t>
            </a:r>
            <a:r>
              <a:rPr lang="en-US" dirty="0"/>
              <a:t> </a:t>
            </a:r>
          </a:p>
          <a:p>
            <a:r>
              <a:rPr lang="en-US" dirty="0"/>
              <a:t>	Blog:	</a:t>
            </a:r>
            <a:r>
              <a:rPr lang="en-US" dirty="0">
                <a:hlinkClick r:id="rId4"/>
              </a:rPr>
              <a:t>www.MlakarTechTalk.com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A5CB4-54DE-4268-B34F-05AF86CBA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2932509"/>
            <a:ext cx="5715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26208-4B64-4EB0-B4BC-01411EF8A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307" y="4261151"/>
            <a:ext cx="3810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CD42C-BA59-4A7E-B16C-029753532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24" y="4811101"/>
            <a:ext cx="146018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DBCC CHECKDB Usage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68636" y="1296035"/>
          <a:ext cx="4567623" cy="371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623">
                  <a:extLst>
                    <a:ext uri="{9D8B030D-6E8A-4147-A177-3AD203B41FA5}">
                      <a16:colId xmlns:a16="http://schemas.microsoft.com/office/drawing/2014/main" val="615098776"/>
                    </a:ext>
                  </a:extLst>
                </a:gridCol>
              </a:tblGrid>
              <a:tr h="3715300">
                <a:tc>
                  <a:txBody>
                    <a:bodyPr/>
                    <a:lstStyle/>
                    <a:p>
                      <a:r>
                        <a:rPr lang="en-US" sz="1300" b="0" dirty="0"/>
                        <a:t>DBCC CHECKDB </a:t>
                      </a:r>
                      <a:br>
                        <a:rPr lang="en-US" sz="1300" b="0" dirty="0"/>
                      </a:br>
                      <a:r>
                        <a:rPr lang="en-US" sz="1300" b="0" dirty="0"/>
                        <a:t>     [ ( </a:t>
                      </a:r>
                      <a:r>
                        <a:rPr lang="en-US" sz="1300" b="0" dirty="0" err="1"/>
                        <a:t>database_name</a:t>
                      </a:r>
                      <a:r>
                        <a:rPr lang="en-US" sz="1300" b="0" dirty="0"/>
                        <a:t> | </a:t>
                      </a:r>
                      <a:r>
                        <a:rPr lang="en-US" sz="1300" b="0" dirty="0" err="1"/>
                        <a:t>database_id</a:t>
                      </a:r>
                      <a:r>
                        <a:rPr lang="en-US" sz="1300" b="0" dirty="0"/>
                        <a:t> | 0 </a:t>
                      </a:r>
                    </a:p>
                    <a:p>
                      <a:r>
                        <a:rPr lang="en-US" sz="1300" b="0" dirty="0"/>
                        <a:t>          [ , NOINDEX | </a:t>
                      </a:r>
                    </a:p>
                    <a:p>
                      <a:r>
                        <a:rPr lang="en-US" sz="1300" b="0" dirty="0"/>
                        <a:t>          , { REPAIR_ALLOW_DATA_LOSS | REPAIR_FAST | REPAIR_REBUILD } ] </a:t>
                      </a:r>
                    </a:p>
                    <a:p>
                      <a:r>
                        <a:rPr lang="en-US" sz="1300" b="0" dirty="0"/>
                        <a:t>) ] </a:t>
                      </a:r>
                    </a:p>
                    <a:p>
                      <a:r>
                        <a:rPr lang="en-US" sz="1300" b="0" dirty="0"/>
                        <a:t>     [ WITH </a:t>
                      </a:r>
                    </a:p>
                    <a:p>
                      <a:r>
                        <a:rPr lang="en-US" sz="1300" b="0" dirty="0"/>
                        <a:t>          { </a:t>
                      </a:r>
                    </a:p>
                    <a:p>
                      <a:r>
                        <a:rPr lang="en-US" sz="1300" b="0" dirty="0"/>
                        <a:t>               [ ALL_ERRORMSGS ] </a:t>
                      </a:r>
                    </a:p>
                    <a:p>
                      <a:r>
                        <a:rPr lang="en-US" sz="1300" b="0" dirty="0"/>
                        <a:t>               [ , EXTENDED_LOGICAL_CHECKS ] </a:t>
                      </a:r>
                    </a:p>
                    <a:p>
                      <a:r>
                        <a:rPr lang="en-US" sz="1300" b="0" dirty="0"/>
                        <a:t>               [ , NO_INFOMSGS ] </a:t>
                      </a:r>
                    </a:p>
                    <a:p>
                      <a:r>
                        <a:rPr lang="en-US" sz="1300" b="0" baseline="0" dirty="0"/>
                        <a:t>               </a:t>
                      </a:r>
                      <a:r>
                        <a:rPr lang="en-US" sz="1300" b="0" dirty="0"/>
                        <a:t>[ , TABLOCK ] </a:t>
                      </a:r>
                    </a:p>
                    <a:p>
                      <a:r>
                        <a:rPr lang="en-US" sz="1300" b="0" dirty="0"/>
                        <a:t>               [ , ESTIMATEONLY ] </a:t>
                      </a:r>
                    </a:p>
                    <a:p>
                      <a:r>
                        <a:rPr lang="en-US" sz="1300" b="0" dirty="0"/>
                        <a:t>               [ , { PHYSICAL_ONLY | DATA_PURITY } ] </a:t>
                      </a:r>
                    </a:p>
                    <a:p>
                      <a:r>
                        <a:rPr lang="en-US" sz="1300" b="0" dirty="0"/>
                        <a:t>               [ , MAXDOP = </a:t>
                      </a:r>
                      <a:r>
                        <a:rPr lang="en-US" sz="1300" b="0" dirty="0" err="1"/>
                        <a:t>number_of_processors</a:t>
                      </a:r>
                      <a:r>
                        <a:rPr lang="en-US" sz="1300" b="0" dirty="0"/>
                        <a:t> ] </a:t>
                      </a:r>
                    </a:p>
                    <a:p>
                      <a:r>
                        <a:rPr lang="en-US" sz="1300" b="0" dirty="0"/>
                        <a:t>          } </a:t>
                      </a:r>
                    </a:p>
                    <a:p>
                      <a:r>
                        <a:rPr lang="en-US" sz="1300" b="0" dirty="0"/>
                        <a:t>     ] </a:t>
                      </a:r>
                    </a:p>
                    <a:p>
                      <a:r>
                        <a:rPr lang="en-US" sz="1300" b="0" dirty="0"/>
                        <a:t>] </a:t>
                      </a:r>
                    </a:p>
                  </a:txBody>
                  <a:tcPr marL="86402" marR="86402" marT="43201" marB="4320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87586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480263" y="1296034"/>
            <a:ext cx="3280409" cy="4320117"/>
          </a:xfrm>
        </p:spPr>
        <p:txBody>
          <a:bodyPr/>
          <a:lstStyle/>
          <a:p>
            <a:r>
              <a:rPr lang="en-US" dirty="0"/>
              <a:t>DBCC CHECKDB() with </a:t>
            </a:r>
            <a:r>
              <a:rPr lang="en-US" dirty="0" err="1"/>
              <a:t>no_infomsgs</a:t>
            </a:r>
            <a:endParaRPr lang="en-US" dirty="0"/>
          </a:p>
          <a:p>
            <a:r>
              <a:rPr lang="en-US" dirty="0"/>
              <a:t>Cursor / programmatic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31" y="2604670"/>
            <a:ext cx="2646071" cy="109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9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CHECKDB – Last Runtime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DBCC DBINFO will show the date time stamp in Field column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727" y="1727835"/>
            <a:ext cx="6058009" cy="22233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47" y="4176113"/>
            <a:ext cx="7021169" cy="1602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1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CHECKDB Output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800137" y="1296034"/>
            <a:ext cx="7992216" cy="4320117"/>
          </a:xfrm>
        </p:spPr>
        <p:txBody>
          <a:bodyPr/>
          <a:lstStyle/>
          <a:p>
            <a:r>
              <a:rPr lang="en-US" dirty="0"/>
              <a:t>Scroll to the bottom and look for summary line</a:t>
            </a:r>
          </a:p>
          <a:p>
            <a:pPr lvl="1"/>
            <a:r>
              <a:rPr lang="en-US" dirty="0"/>
              <a:t>Tells us if there is any corruption</a:t>
            </a:r>
          </a:p>
          <a:p>
            <a:pPr lvl="1"/>
            <a:r>
              <a:rPr lang="en-US" dirty="0"/>
              <a:t>Reliable but not 100% foolproof. </a:t>
            </a:r>
          </a:p>
          <a:p>
            <a:r>
              <a:rPr lang="en-US" dirty="0"/>
              <a:t>Ideally run on every database on the SQL Instance</a:t>
            </a:r>
          </a:p>
          <a:p>
            <a:pPr lvl="1"/>
            <a:r>
              <a:rPr lang="en-US" dirty="0"/>
              <a:t>Can exclude </a:t>
            </a:r>
            <a:r>
              <a:rPr lang="en-US" dirty="0" err="1"/>
              <a:t>tempdb</a:t>
            </a:r>
            <a:endParaRPr lang="en-US" dirty="0"/>
          </a:p>
          <a:p>
            <a:r>
              <a:rPr lang="en-US" dirty="0"/>
              <a:t>Examples</a:t>
            </a:r>
          </a:p>
        </p:txBody>
      </p:sp>
      <p:sp>
        <p:nvSpPr>
          <p:cNvPr id="13" name="5-Point Star 12"/>
          <p:cNvSpPr/>
          <p:nvPr/>
        </p:nvSpPr>
        <p:spPr bwMode="auto">
          <a:xfrm>
            <a:off x="7343190" y="2174619"/>
            <a:ext cx="828512" cy="754969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6401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</a:pPr>
            <a:endParaRPr lang="en-US" sz="189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95E2B-83C1-42E7-A226-F68FC948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91" y="3638373"/>
            <a:ext cx="7896225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D4CF7-BA5D-4CCA-A24F-CDA27D33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045" y="5202507"/>
            <a:ext cx="62484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sys.suspect_pages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Indicates </a:t>
            </a:r>
            <a:r>
              <a:rPr lang="en-US" i="1" dirty="0"/>
              <a:t>possible</a:t>
            </a:r>
            <a:r>
              <a:rPr lang="en-US" dirty="0"/>
              <a:t> bad pages…they are suspected</a:t>
            </a:r>
          </a:p>
          <a:p>
            <a:r>
              <a:rPr lang="en-US" dirty="0"/>
              <a:t>Used for errors 823 and 824 – high severity bad disk errors</a:t>
            </a:r>
          </a:p>
          <a:p>
            <a:r>
              <a:rPr lang="en-US" dirty="0"/>
              <a:t>Updated during a restore, DBCC repair, or drop database command</a:t>
            </a:r>
          </a:p>
          <a:p>
            <a:r>
              <a:rPr lang="en-US" dirty="0"/>
              <a:t>Supplemental to the SQL Error Log and CHECKDB output</a:t>
            </a:r>
          </a:p>
          <a:p>
            <a:r>
              <a:rPr lang="en-US" dirty="0"/>
              <a:t>Some shops alert on activity in this table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25" y="4248114"/>
            <a:ext cx="6472078" cy="873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3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3 states a DB can be in</a:t>
            </a:r>
          </a:p>
          <a:p>
            <a:pPr lvl="1"/>
            <a:r>
              <a:rPr lang="en-US" dirty="0"/>
              <a:t>Online – all is well…happy path</a:t>
            </a:r>
          </a:p>
          <a:p>
            <a:pPr lvl="1"/>
            <a:r>
              <a:rPr lang="en-US" dirty="0"/>
              <a:t>Recovery pending – something is preventing the database from starting up</a:t>
            </a:r>
          </a:p>
          <a:p>
            <a:pPr lvl="1"/>
            <a:r>
              <a:rPr lang="en-US" dirty="0"/>
              <a:t>Suspect – transaction log is damaged</a:t>
            </a:r>
          </a:p>
          <a:p>
            <a:pPr lvl="2"/>
            <a:r>
              <a:rPr lang="en-US" dirty="0"/>
              <a:t>Can happen when a DB isn’t shut down properly or a rollback tries to read a corrupt page</a:t>
            </a:r>
          </a:p>
          <a:p>
            <a:pPr lvl="2"/>
            <a:r>
              <a:rPr lang="en-US" dirty="0"/>
              <a:t>Might have to rebuild transaction log</a:t>
            </a:r>
          </a:p>
          <a:p>
            <a:r>
              <a:rPr lang="en-US" dirty="0"/>
              <a:t>Emergency Mode</a:t>
            </a:r>
          </a:p>
          <a:p>
            <a:pPr lvl="1"/>
            <a:r>
              <a:rPr lang="en-US" dirty="0"/>
              <a:t>Used to try and get a database back online</a:t>
            </a:r>
          </a:p>
          <a:p>
            <a:pPr lvl="1"/>
            <a:r>
              <a:rPr lang="en-US" dirty="0"/>
              <a:t>Makes DB read-only, logging is disabled, limited rights.</a:t>
            </a:r>
          </a:p>
          <a:p>
            <a:pPr lvl="1"/>
            <a:r>
              <a:rPr lang="en-US" dirty="0"/>
              <a:t>Requires </a:t>
            </a:r>
            <a:r>
              <a:rPr lang="en-US" dirty="0" err="1"/>
              <a:t>sysadmin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34" y="4863547"/>
            <a:ext cx="2763460" cy="342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64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Database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1512" dirty="0">
                <a:solidFill>
                  <a:srgbClr val="0070C0"/>
                </a:solidFill>
              </a:rPr>
              <a:t>ALTER DATABASE</a:t>
            </a:r>
            <a:r>
              <a:rPr lang="en-US" sz="1512" dirty="0"/>
              <a:t> AdventureWorks2016 </a:t>
            </a:r>
            <a:r>
              <a:rPr lang="en-US" sz="1512" dirty="0">
                <a:solidFill>
                  <a:srgbClr val="0070C0"/>
                </a:solidFill>
              </a:rPr>
              <a:t>SET SINGLE_USER WITH ROLLBACK IMMEDIATE;</a:t>
            </a:r>
          </a:p>
          <a:p>
            <a:endParaRPr lang="en-US" sz="1512" dirty="0">
              <a:solidFill>
                <a:srgbClr val="0070C0"/>
              </a:solidFill>
            </a:endParaRPr>
          </a:p>
          <a:p>
            <a:r>
              <a:rPr lang="en-US" sz="1512" dirty="0">
                <a:solidFill>
                  <a:srgbClr val="0070C0"/>
                </a:solidFill>
              </a:rPr>
              <a:t>ALTER DATABASE</a:t>
            </a:r>
            <a:r>
              <a:rPr lang="en-US" sz="1512" dirty="0"/>
              <a:t> AdventureWorks2016 </a:t>
            </a:r>
            <a:r>
              <a:rPr lang="en-US" sz="1512" dirty="0">
                <a:solidFill>
                  <a:srgbClr val="0070C0"/>
                </a:solidFill>
              </a:rPr>
              <a:t>SET OFFLINE WITH NO_WAIT</a:t>
            </a:r>
            <a:r>
              <a:rPr lang="en-US" sz="1512" dirty="0"/>
              <a:t>;</a:t>
            </a:r>
          </a:p>
          <a:p>
            <a:endParaRPr lang="en-US" sz="1512" dirty="0">
              <a:solidFill>
                <a:srgbClr val="0070C0"/>
              </a:solidFill>
            </a:endParaRPr>
          </a:p>
          <a:p>
            <a:r>
              <a:rPr lang="en-US" sz="1512" dirty="0">
                <a:solidFill>
                  <a:srgbClr val="0070C0"/>
                </a:solidFill>
              </a:rPr>
              <a:t>ALTER DATABASE </a:t>
            </a:r>
            <a:r>
              <a:rPr lang="en-US" sz="1512" dirty="0"/>
              <a:t>AdventureWorks2016 </a:t>
            </a:r>
            <a:r>
              <a:rPr lang="en-US" sz="1512" dirty="0">
                <a:solidFill>
                  <a:srgbClr val="0070C0"/>
                </a:solidFill>
              </a:rPr>
              <a:t>SET EMERGENCY</a:t>
            </a:r>
            <a:r>
              <a:rPr lang="en-US" sz="1512" dirty="0"/>
              <a:t>;</a:t>
            </a:r>
          </a:p>
          <a:p>
            <a:endParaRPr lang="en-US" sz="1512" dirty="0">
              <a:solidFill>
                <a:srgbClr val="0070C0"/>
              </a:solidFill>
            </a:endParaRPr>
          </a:p>
          <a:p>
            <a:r>
              <a:rPr lang="en-US" sz="1512" dirty="0">
                <a:solidFill>
                  <a:srgbClr val="0070C0"/>
                </a:solidFill>
              </a:rPr>
              <a:t>ALTER DATABASE</a:t>
            </a:r>
            <a:r>
              <a:rPr lang="en-US" sz="1512" dirty="0"/>
              <a:t> AdventureWorks2016 </a:t>
            </a:r>
            <a:r>
              <a:rPr lang="en-US" sz="1512" dirty="0">
                <a:solidFill>
                  <a:srgbClr val="0070C0"/>
                </a:solidFill>
              </a:rPr>
              <a:t>SET ONLINE</a:t>
            </a:r>
            <a:r>
              <a:rPr lang="en-US" sz="1512" dirty="0"/>
              <a:t>;</a:t>
            </a:r>
          </a:p>
          <a:p>
            <a:endParaRPr lang="en-US" sz="1512" dirty="0">
              <a:solidFill>
                <a:srgbClr val="0070C0"/>
              </a:solidFill>
            </a:endParaRPr>
          </a:p>
          <a:p>
            <a:r>
              <a:rPr lang="en-US" sz="1512" dirty="0">
                <a:solidFill>
                  <a:srgbClr val="0070C0"/>
                </a:solidFill>
              </a:rPr>
              <a:t>ALTER DATABASE </a:t>
            </a:r>
            <a:r>
              <a:rPr lang="en-US" sz="1512" dirty="0"/>
              <a:t>AdventureWorks2016 </a:t>
            </a:r>
            <a:r>
              <a:rPr lang="en-US" sz="1512" dirty="0">
                <a:solidFill>
                  <a:srgbClr val="0070C0"/>
                </a:solidFill>
              </a:rPr>
              <a:t>SET MULTI_USER</a:t>
            </a:r>
            <a:r>
              <a:rPr lang="en-US" sz="1512" dirty="0"/>
              <a:t>;</a:t>
            </a:r>
          </a:p>
          <a:p>
            <a:endParaRPr lang="en-US" sz="1512" dirty="0"/>
          </a:p>
          <a:p>
            <a:endParaRPr lang="en-US" sz="1512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F8F938-8B33-4445-BD3A-07D3C7973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896" y="1296035"/>
            <a:ext cx="3191320" cy="885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12011-BBCE-4197-8B98-E2E627FEE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54" y="2181984"/>
            <a:ext cx="3134162" cy="895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16FFE9-10ED-4EEF-886F-E95661CF0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054" y="3056959"/>
            <a:ext cx="3134162" cy="895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CDC88E-1286-4343-B5C7-09904E495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948" y="3963408"/>
            <a:ext cx="3172268" cy="905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150E9-8A2D-407D-A7B7-0C042C79E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54" y="4868409"/>
            <a:ext cx="3134162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4902-71D7-4A9D-889D-3E1162D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Warning! </a:t>
            </a:r>
            <a:br>
              <a:rPr lang="en-US" dirty="0"/>
            </a:br>
            <a:r>
              <a:rPr lang="en-US" dirty="0"/>
              <a:t>What Not To Do</a:t>
            </a:r>
          </a:p>
        </p:txBody>
      </p:sp>
    </p:spTree>
    <p:extLst>
      <p:ext uri="{BB962C8B-B14F-4D97-AF65-F5344CB8AC3E}">
        <p14:creationId xmlns:p14="http://schemas.microsoft.com/office/powerpoint/2010/main" val="1360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Danger! Do Not Do!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51416" y="1296034"/>
            <a:ext cx="3775782" cy="4320117"/>
          </a:xfrm>
        </p:spPr>
        <p:txBody>
          <a:bodyPr/>
          <a:lstStyle/>
          <a:p>
            <a:pPr marL="486009" indent="-486009">
              <a:buFont typeface="+mj-lt"/>
              <a:buAutoNum type="arabicPeriod"/>
            </a:pPr>
            <a:r>
              <a:rPr lang="en-US" dirty="0"/>
              <a:t>Don’t Panic</a:t>
            </a:r>
          </a:p>
          <a:p>
            <a:pPr marL="486009" indent="-486009">
              <a:buFont typeface="+mj-lt"/>
              <a:buAutoNum type="arabicPeriod"/>
            </a:pPr>
            <a:r>
              <a:rPr lang="en-US" dirty="0"/>
              <a:t>Don’t Detach the Database</a:t>
            </a:r>
          </a:p>
          <a:p>
            <a:pPr marL="486009" indent="-486009">
              <a:buFont typeface="+mj-lt"/>
              <a:buAutoNum type="arabicPeriod"/>
            </a:pPr>
            <a:r>
              <a:rPr lang="en-US" dirty="0"/>
              <a:t>Don’t Restart SQL Services</a:t>
            </a:r>
          </a:p>
          <a:p>
            <a:pPr marL="486009" indent="-486009">
              <a:buFont typeface="+mj-lt"/>
              <a:buAutoNum type="arabicPeriod"/>
            </a:pPr>
            <a:r>
              <a:rPr lang="en-US" dirty="0"/>
              <a:t>Don’t Reboot the Machine</a:t>
            </a:r>
          </a:p>
          <a:p>
            <a:pPr marL="486009" indent="-486009">
              <a:buFont typeface="+mj-lt"/>
              <a:buAutoNum type="arabicPeriod"/>
            </a:pPr>
            <a:r>
              <a:rPr lang="en-US" dirty="0"/>
              <a:t>Don’t Start by Trying to Repair the Corruption</a:t>
            </a:r>
          </a:p>
        </p:txBody>
      </p:sp>
      <p:pic>
        <p:nvPicPr>
          <p:cNvPr id="4" name="Content Placeholder 16">
            <a:extLst>
              <a:ext uri="{FF2B5EF4-FFF2-40B4-BE49-F238E27FC236}">
                <a16:creationId xmlns:a16="http://schemas.microsoft.com/office/drawing/2014/main" id="{168B2599-2362-4D4C-8261-273EDF1A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43" y="4528449"/>
            <a:ext cx="1530041" cy="1519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89130-6D11-41A9-9E9D-AD81FCD70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12792" r="21343" b="13022"/>
          <a:stretch/>
        </p:blipFill>
        <p:spPr>
          <a:xfrm>
            <a:off x="8064306" y="4608124"/>
            <a:ext cx="1382664" cy="1442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61248-5365-4971-965B-DDF730181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50" y="957651"/>
            <a:ext cx="2812576" cy="3465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7CC225ED-6A68-4087-BDC2-CC2B9BFBAD6A}"/>
              </a:ext>
            </a:extLst>
          </p:cNvPr>
          <p:cNvSpPr txBox="1"/>
          <p:nvPr/>
        </p:nvSpPr>
        <p:spPr>
          <a:xfrm rot="20290476">
            <a:off x="4083050" y="4293688"/>
            <a:ext cx="2527268" cy="133194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"/>
          </a:ln>
        </p:spPr>
        <p:txBody>
          <a:bodyPr rot="0" spcFirstLastPara="0" vert="horz" wrap="square" lIns="86402" tIns="43201" rIns="86402" bIns="4320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756"/>
              </a:spcAft>
            </a:pPr>
            <a:r>
              <a:rPr lang="en-US" sz="7559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endParaRPr lang="en-US" sz="103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4902-71D7-4A9D-889D-3E1162D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Remediation: Fixing</a:t>
            </a:r>
            <a:br>
              <a:rPr lang="en-US" dirty="0"/>
            </a:br>
            <a:r>
              <a:rPr lang="en-US" dirty="0"/>
              <a:t>the Corruption</a:t>
            </a:r>
          </a:p>
        </p:txBody>
      </p:sp>
    </p:spTree>
    <p:extLst>
      <p:ext uri="{BB962C8B-B14F-4D97-AF65-F5344CB8AC3E}">
        <p14:creationId xmlns:p14="http://schemas.microsoft.com/office/powerpoint/2010/main" val="12685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Remediation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768456" y="1296035"/>
            <a:ext cx="5431827" cy="1152031"/>
          </a:xfrm>
        </p:spPr>
        <p:txBody>
          <a:bodyPr/>
          <a:lstStyle/>
          <a:p>
            <a:r>
              <a:rPr lang="en-US" dirty="0"/>
              <a:t>There are no guarantees with corruption!</a:t>
            </a:r>
          </a:p>
          <a:p>
            <a:r>
              <a:rPr lang="en-US" dirty="0"/>
              <a:t>There </a:t>
            </a:r>
            <a:r>
              <a:rPr lang="en-US" strike="sngStrike" dirty="0"/>
              <a:t>Will</a:t>
            </a:r>
            <a:r>
              <a:rPr lang="en-US" dirty="0"/>
              <a:t> May Be </a:t>
            </a:r>
            <a:r>
              <a:rPr lang="en-US" strike="sngStrike" dirty="0"/>
              <a:t>Blood</a:t>
            </a:r>
            <a:r>
              <a:rPr lang="en-US" dirty="0"/>
              <a:t> Data Loss</a:t>
            </a:r>
          </a:p>
        </p:txBody>
      </p:sp>
      <p:pic>
        <p:nvPicPr>
          <p:cNvPr id="2050" name="Picture 2" descr="Image result for there will be 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4" y="2448066"/>
            <a:ext cx="19621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D126-980D-40E5-9D5A-51D86C0C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444B-C885-4174-B894-FBA33B80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Understanding Database Corruption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Diagnosing Database Corruption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Remediating Database Corruption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22049B5-81C0-402C-9A9A-244EA3BF9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6" y="3625995"/>
            <a:ext cx="3734077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Stop any backups against known corrupt databases</a:t>
            </a:r>
          </a:p>
          <a:p>
            <a:r>
              <a:rPr lang="en-US" dirty="0"/>
              <a:t>Stop any backup deletion jobs</a:t>
            </a:r>
          </a:p>
          <a:p>
            <a:r>
              <a:rPr lang="en-US" dirty="0"/>
              <a:t>If there is recent CHECKDB output then review it</a:t>
            </a:r>
          </a:p>
        </p:txBody>
      </p:sp>
      <p:pic>
        <p:nvPicPr>
          <p:cNvPr id="5" name="Picture 4" descr="2015 NASCAR K&amp;N Pro Series West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6" y="2736074"/>
            <a:ext cx="5040136" cy="30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Backups…backups…backups…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38" y="2033353"/>
            <a:ext cx="5715000" cy="3810000"/>
          </a:xfrm>
        </p:spPr>
      </p:pic>
      <p:sp>
        <p:nvSpPr>
          <p:cNvPr id="7" name="Rectangle 6"/>
          <p:cNvSpPr/>
          <p:nvPr/>
        </p:nvSpPr>
        <p:spPr>
          <a:xfrm>
            <a:off x="2902744" y="1327754"/>
            <a:ext cx="7684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Restoring a backup</a:t>
            </a:r>
            <a:r>
              <a:rPr lang="en-US" sz="2400" dirty="0"/>
              <a:t> is better than all the other options</a:t>
            </a:r>
            <a:endParaRPr lang="en-US" sz="2400" dirty="0"/>
          </a:p>
        </p:txBody>
      </p:sp>
      <p:sp>
        <p:nvSpPr>
          <p:cNvPr id="8" name="5-Point Star 7"/>
          <p:cNvSpPr/>
          <p:nvPr/>
        </p:nvSpPr>
        <p:spPr bwMode="auto">
          <a:xfrm>
            <a:off x="2074058" y="1030993"/>
            <a:ext cx="828686" cy="754969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6401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</a:pPr>
            <a:endParaRPr lang="en-US" sz="189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Attempts to Resolve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Restoring a backup</a:t>
            </a:r>
            <a:r>
              <a:rPr lang="en-US" dirty="0"/>
              <a:t> is better than all the other options</a:t>
            </a:r>
          </a:p>
          <a:p>
            <a:r>
              <a:rPr lang="en-US" dirty="0"/>
              <a:t>Need CHECKDB output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Output is per database so we know which one</a:t>
            </a:r>
          </a:p>
          <a:p>
            <a:pPr lvl="1"/>
            <a:r>
              <a:rPr lang="en-US" dirty="0"/>
              <a:t>Object ID tells us which object is corrupted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System tables</a:t>
            </a:r>
          </a:p>
          <a:p>
            <a:pPr lvl="1"/>
            <a:r>
              <a:rPr lang="en-US" dirty="0"/>
              <a:t>If system tables are damaged we cannot fix them. </a:t>
            </a:r>
          </a:p>
          <a:p>
            <a:pPr lvl="1"/>
            <a:r>
              <a:rPr lang="en-US" dirty="0"/>
              <a:t>Only Microsoft can possibly help here. Need to rebuild the database.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71" y="3732444"/>
            <a:ext cx="2637440" cy="97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-Point Star 6"/>
          <p:cNvSpPr/>
          <p:nvPr/>
        </p:nvSpPr>
        <p:spPr bwMode="auto">
          <a:xfrm>
            <a:off x="6626473" y="995920"/>
            <a:ext cx="828686" cy="754969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6401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</a:pPr>
            <a:endParaRPr lang="en-US" sz="189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9E984-6F06-4F60-9CD8-C8EEFB8A4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9" y="2205743"/>
            <a:ext cx="6524625" cy="628650"/>
          </a:xfrm>
          <a:prstGeom prst="rect">
            <a:avLst/>
          </a:prstGeom>
        </p:spPr>
      </p:pic>
      <p:pic>
        <p:nvPicPr>
          <p:cNvPr id="8" name="Content Placeholder 21">
            <a:extLst>
              <a:ext uri="{FF2B5EF4-FFF2-40B4-BE49-F238E27FC236}">
                <a16:creationId xmlns:a16="http://schemas.microsoft.com/office/drawing/2014/main" id="{37B0E926-1A7C-4F65-86B4-1BF201E0D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9" y="2207579"/>
            <a:ext cx="2880078" cy="24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Fixing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Clustered indexes</a:t>
            </a:r>
          </a:p>
          <a:p>
            <a:pPr lvl="1"/>
            <a:r>
              <a:rPr lang="en-US" dirty="0"/>
              <a:t>This represents the actual physical table – will need to rebuild table</a:t>
            </a:r>
          </a:p>
          <a:p>
            <a:r>
              <a:rPr lang="en-US" dirty="0" err="1"/>
              <a:t>Nonclustered</a:t>
            </a:r>
            <a:r>
              <a:rPr lang="en-US" dirty="0"/>
              <a:t> indexes</a:t>
            </a:r>
          </a:p>
          <a:p>
            <a:pPr lvl="1"/>
            <a:r>
              <a:rPr lang="en-US" dirty="0"/>
              <a:t>Index can be dropped and recreated (</a:t>
            </a:r>
            <a:r>
              <a:rPr lang="en-US" b="1" dirty="0"/>
              <a:t>NOT ALTER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repair using REPAIR_REBUILD</a:t>
            </a:r>
            <a:endParaRPr lang="en-US" dirty="0"/>
          </a:p>
          <a:p>
            <a:r>
              <a:rPr lang="en-US" dirty="0"/>
              <a:t>Can use </a:t>
            </a:r>
            <a:r>
              <a:rPr lang="en-US" dirty="0" err="1"/>
              <a:t>sys.indexes</a:t>
            </a:r>
            <a:r>
              <a:rPr lang="en-US" dirty="0"/>
              <a:t>, </a:t>
            </a:r>
            <a:r>
              <a:rPr lang="en-US" dirty="0" err="1"/>
              <a:t>sys.objects</a:t>
            </a:r>
            <a:r>
              <a:rPr lang="en-US" dirty="0"/>
              <a:t> to learn about the object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4" y="3636603"/>
            <a:ext cx="7445779" cy="26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Repair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b="1" u="sng" dirty="0"/>
              <a:t>last resort</a:t>
            </a:r>
            <a:r>
              <a:rPr lang="en-US" dirty="0"/>
              <a:t> before we destroy and rebuild</a:t>
            </a:r>
          </a:p>
          <a:p>
            <a:pPr lvl="1"/>
            <a:r>
              <a:rPr lang="en-US" dirty="0"/>
              <a:t>Restoring from a backup is better and usually less data loss</a:t>
            </a:r>
          </a:p>
          <a:p>
            <a:pPr lvl="1"/>
            <a:r>
              <a:rPr lang="en-US" sz="1512" dirty="0">
                <a:solidFill>
                  <a:srgbClr val="0000FF"/>
                </a:solidFill>
                <a:latin typeface="Consolas" panose="020B0609020204030204" pitchFamily="49" charset="0"/>
              </a:rPr>
              <a:t>DBCC</a:t>
            </a:r>
            <a:r>
              <a:rPr lang="en-US" sz="1512" dirty="0">
                <a:solidFill>
                  <a:srgbClr val="000000"/>
                </a:solidFill>
                <a:latin typeface="Consolas" panose="020B0609020204030204" pitchFamily="49" charset="0"/>
              </a:rPr>
              <a:t> CHECKDB</a:t>
            </a:r>
            <a:r>
              <a:rPr lang="en-US" sz="1512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512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sz="1512" dirty="0" err="1">
                <a:solidFill>
                  <a:srgbClr val="FF0000"/>
                </a:solidFill>
                <a:latin typeface="Consolas" panose="020B0609020204030204" pitchFamily="49" charset="0"/>
              </a:rPr>
              <a:t>MyDB</a:t>
            </a:r>
            <a:r>
              <a:rPr lang="en-US" sz="1512" dirty="0">
                <a:solidFill>
                  <a:srgbClr val="FF0000"/>
                </a:solidFill>
                <a:latin typeface="Consolas" panose="020B0609020204030204" pitchFamily="49" charset="0"/>
              </a:rPr>
              <a:t>'</a:t>
            </a:r>
            <a:r>
              <a:rPr lang="en-US" sz="1512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512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12" dirty="0">
                <a:solidFill>
                  <a:srgbClr val="0000FF"/>
                </a:solidFill>
                <a:latin typeface="Consolas" panose="020B0609020204030204" pitchFamily="49" charset="0"/>
              </a:rPr>
              <a:t>WITH</a:t>
            </a:r>
            <a:r>
              <a:rPr lang="en-US" sz="1512" dirty="0">
                <a:solidFill>
                  <a:srgbClr val="000000"/>
                </a:solidFill>
                <a:latin typeface="Consolas" panose="020B0609020204030204" pitchFamily="49" charset="0"/>
              </a:rPr>
              <a:t> REPAIR_ALLOW_DATA_LOSS</a:t>
            </a:r>
            <a:r>
              <a:rPr lang="en-US" sz="1512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512" dirty="0"/>
              <a:t>Attempts to repair all errors</a:t>
            </a:r>
          </a:p>
          <a:p>
            <a:pPr lvl="1"/>
            <a:r>
              <a:rPr lang="en-US" sz="1512" dirty="0"/>
              <a:t>Will most certainly result in some kind of data loss. </a:t>
            </a:r>
          </a:p>
          <a:p>
            <a:pPr lvl="1"/>
            <a:endParaRPr lang="en-US" sz="1512" dirty="0"/>
          </a:p>
        </p:txBody>
      </p:sp>
      <p:pic>
        <p:nvPicPr>
          <p:cNvPr id="4" name="Picture 3" descr="Mate Scienze Medie: Matematica 1C - ATTENZIONE!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56" y="3257254"/>
            <a:ext cx="2520068" cy="1620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99" y="2896407"/>
            <a:ext cx="5094398" cy="23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Patch SQL Server - Get on the current SP / CU build</a:t>
            </a:r>
          </a:p>
          <a:p>
            <a:r>
              <a:rPr lang="en-US" sz="1400" dirty="0"/>
              <a:t>Run CHECKDB every night for a while</a:t>
            </a:r>
          </a:p>
          <a:p>
            <a:r>
              <a:rPr lang="en-US" sz="1400" dirty="0"/>
              <a:t>Keep backups for longer if short retention cycle</a:t>
            </a:r>
          </a:p>
          <a:p>
            <a:r>
              <a:rPr lang="en-US" sz="1400" dirty="0"/>
              <a:t>Alert for errors 823, 824, 825</a:t>
            </a:r>
          </a:p>
          <a:p>
            <a:r>
              <a:rPr lang="en-US" sz="1400" dirty="0"/>
              <a:t>Turn on page verification for databases</a:t>
            </a:r>
          </a:p>
          <a:p>
            <a:pPr lvl="1"/>
            <a:r>
              <a:rPr lang="en-US" sz="1200" dirty="0"/>
              <a:t>aka page verification checksum, DB option</a:t>
            </a:r>
          </a:p>
          <a:p>
            <a:pPr lvl="1"/>
            <a:r>
              <a:rPr lang="en-US" sz="1200" dirty="0"/>
              <a:t>Default is checksum unless they change it</a:t>
            </a:r>
          </a:p>
          <a:p>
            <a:r>
              <a:rPr lang="en-US" sz="1400" dirty="0"/>
              <a:t>Take backups with checksum</a:t>
            </a:r>
          </a:p>
          <a:p>
            <a:r>
              <a:rPr lang="en-US" sz="1400" dirty="0"/>
              <a:t>Restore backups and run consistency check</a:t>
            </a:r>
          </a:p>
          <a:p>
            <a:pPr lvl="1"/>
            <a:r>
              <a:rPr lang="en-US" sz="1200" dirty="0"/>
              <a:t>Different instance vs Renaming the restored database name</a:t>
            </a:r>
          </a:p>
          <a:p>
            <a:r>
              <a:rPr lang="en-US" sz="1400" dirty="0"/>
              <a:t>Storage team patch and review errors</a:t>
            </a:r>
          </a:p>
          <a:p>
            <a:pPr lvl="1"/>
            <a:r>
              <a:rPr lang="en-US" sz="1200" dirty="0" err="1"/>
              <a:t>Checkdisk</a:t>
            </a:r>
            <a:endParaRPr lang="en-US" sz="1200" dirty="0"/>
          </a:p>
          <a:p>
            <a:pPr lvl="1"/>
            <a:r>
              <a:rPr lang="en-US" sz="1200" dirty="0"/>
              <a:t>Vendor specific diagnostic utilities for the </a:t>
            </a:r>
            <a:r>
              <a:rPr lang="en-US" sz="1200" dirty="0" smtClean="0"/>
              <a:t>disks</a:t>
            </a:r>
          </a:p>
          <a:p>
            <a:r>
              <a:rPr lang="en-US" sz="1400" dirty="0" smtClean="0"/>
              <a:t>Update drivers and firmware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E593D-8DB9-4E53-BAC7-094BF2B18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244" y="129603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32008" indent="-432008">
              <a:buFont typeface="+mj-lt"/>
              <a:buAutoNum type="arabicPeriod"/>
            </a:pPr>
            <a:r>
              <a:rPr lang="en-US" dirty="0"/>
              <a:t>Procure and analyze SQL Error Log and CHECKDB output</a:t>
            </a:r>
          </a:p>
          <a:p>
            <a:pPr marL="432008" indent="-432008">
              <a:buFont typeface="+mj-lt"/>
              <a:buAutoNum type="arabicPeriod"/>
            </a:pPr>
            <a:r>
              <a:rPr lang="en-US" dirty="0"/>
              <a:t>Determine the impact of corruption</a:t>
            </a:r>
          </a:p>
          <a:p>
            <a:pPr marL="432008" indent="-432008">
              <a:buFont typeface="+mj-lt"/>
              <a:buAutoNum type="arabicPeriod"/>
            </a:pPr>
            <a:r>
              <a:rPr lang="en-US" dirty="0"/>
              <a:t>Try to restore a backup – if none then continue on</a:t>
            </a:r>
          </a:p>
          <a:p>
            <a:pPr marL="432008" indent="-432008">
              <a:buFont typeface="+mj-lt"/>
              <a:buAutoNum type="arabicPeriod"/>
            </a:pPr>
            <a:r>
              <a:rPr lang="en-US" dirty="0"/>
              <a:t>Try to resolve corruption based on previous slides</a:t>
            </a:r>
          </a:p>
          <a:p>
            <a:pPr marL="432008" indent="-432008">
              <a:buFont typeface="+mj-lt"/>
              <a:buAutoNum type="arabicPeriod"/>
            </a:pPr>
            <a:r>
              <a:rPr lang="en-US" dirty="0"/>
              <a:t>Take steps in the Aftermath slide to prevent future corruption</a:t>
            </a:r>
          </a:p>
        </p:txBody>
      </p:sp>
      <p:pic>
        <p:nvPicPr>
          <p:cNvPr id="4" name="Picture 3" descr="wpf - Searching for a default &quot;&lt;strong&gt;check mark&lt;/strong&gt;&quot; icon - Stac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40" y="3888104"/>
            <a:ext cx="1800049" cy="18000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71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Remediation Beyond Our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37779" y="1296034"/>
            <a:ext cx="4244515" cy="4320117"/>
          </a:xfrm>
        </p:spPr>
        <p:txBody>
          <a:bodyPr/>
          <a:lstStyle/>
          <a:p>
            <a:r>
              <a:rPr lang="en-US" dirty="0"/>
              <a:t>Microsoft Support – open a support case</a:t>
            </a:r>
          </a:p>
          <a:p>
            <a:r>
              <a:rPr lang="en-US" dirty="0"/>
              <a:t>Advanced Restore Techniques</a:t>
            </a:r>
          </a:p>
          <a:p>
            <a:r>
              <a:rPr lang="en-US" dirty="0"/>
              <a:t>Log File Corruption</a:t>
            </a:r>
          </a:p>
          <a:p>
            <a:r>
              <a:rPr lang="en-US" dirty="0"/>
              <a:t>Corruption Specialist</a:t>
            </a:r>
          </a:p>
          <a:p>
            <a:r>
              <a:rPr lang="en-US" dirty="0"/>
              <a:t>Data Recovery Specialist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10FBA55-F87E-43B2-B07C-FE10637F1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71" y="1231233"/>
            <a:ext cx="3747701" cy="444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1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https://blogs.msdn.microsoft.com/suhde/2009/04/08/database-corruption-part-1-introduction-to-database-corruption-in-sql-server/ </a:t>
            </a:r>
          </a:p>
          <a:p>
            <a:r>
              <a:rPr lang="en-US" sz="1984" dirty="0"/>
              <a:t>https://www.brentozar.com/archive/2016/05/dbcc-checkdb-reports-corruption/</a:t>
            </a:r>
          </a:p>
          <a:p>
            <a:r>
              <a:rPr lang="en-US" dirty="0"/>
              <a:t>http://www.sqlservercentral.com/articles/Corruption/65804/ </a:t>
            </a:r>
          </a:p>
          <a:p>
            <a:r>
              <a:rPr lang="en-US" dirty="0"/>
              <a:t>https://www.sqlskills.com/blogs/paul/search-engine-qa-26-myths-around-causing-corruption/</a:t>
            </a:r>
          </a:p>
          <a:p>
            <a:r>
              <a:rPr lang="en-US" dirty="0"/>
              <a:t>https://docs.microsoft.com/en-us/sql/t-sql/database-console-commands/dbcc-checkdb-transact-sql </a:t>
            </a:r>
          </a:p>
          <a:p>
            <a:r>
              <a:rPr lang="en-US" dirty="0"/>
              <a:t>https://docs.microsoft.com/en-us/sql/relational-databases/errors-events/database-engine-error-severities</a:t>
            </a:r>
          </a:p>
          <a:p>
            <a:r>
              <a:rPr lang="en-US" dirty="0"/>
              <a:t>https://docs.microsoft.com/en-us/sql/tools/configuration-manager/viewing-the-sql-server-error-log</a:t>
            </a:r>
          </a:p>
          <a:p>
            <a:r>
              <a:rPr lang="en-US" dirty="0"/>
              <a:t>https://docs.microsoft.com/en-us/sql/relational-databases/performance/view-the-sql-server-error-log-sql-server-management-studio</a:t>
            </a:r>
          </a:p>
        </p:txBody>
      </p:sp>
    </p:spTree>
    <p:extLst>
      <p:ext uri="{BB962C8B-B14F-4D97-AF65-F5344CB8AC3E}">
        <p14:creationId xmlns:p14="http://schemas.microsoft.com/office/powerpoint/2010/main" val="37084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Corrupting a Database</a:t>
            </a:r>
          </a:p>
          <a:p>
            <a:pPr lvl="1"/>
            <a:r>
              <a:rPr lang="en-US" dirty="0"/>
              <a:t>HEXED! Corrupting a database with a hex editor</a:t>
            </a:r>
          </a:p>
          <a:p>
            <a:r>
              <a:rPr lang="en-US" dirty="0"/>
              <a:t>Corrupting a DB with DBCC WRITEPAGE</a:t>
            </a:r>
          </a:p>
          <a:p>
            <a:pPr lvl="1"/>
            <a:r>
              <a:rPr lang="en-US" dirty="0"/>
              <a:t>DBCC WRITEPAGE! Corrupting and repairing a </a:t>
            </a:r>
            <a:r>
              <a:rPr lang="en-US" dirty="0" err="1"/>
              <a:t>nonclustered</a:t>
            </a:r>
            <a:r>
              <a:rPr lang="en-US" dirty="0"/>
              <a:t> index</a:t>
            </a:r>
          </a:p>
          <a:p>
            <a:r>
              <a:rPr lang="en-US" dirty="0"/>
              <a:t>Corruption with lost transaction log</a:t>
            </a:r>
          </a:p>
          <a:p>
            <a:pPr lvl="1"/>
            <a:r>
              <a:rPr lang="en-US" dirty="0"/>
              <a:t>Emergency Mode! Try to get in and fix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797FDD-9956-4766-A034-393517CD033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We Examine:</a:t>
            </a:r>
          </a:p>
          <a:p>
            <a:pPr lvl="1"/>
            <a:r>
              <a:rPr lang="en-US" dirty="0"/>
              <a:t>	Examining output from CHECKDB</a:t>
            </a:r>
          </a:p>
          <a:p>
            <a:pPr lvl="1"/>
            <a:r>
              <a:rPr lang="en-US" dirty="0"/>
              <a:t>	SQL Error Log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sys.databases</a:t>
            </a:r>
            <a:r>
              <a:rPr lang="en-US" dirty="0"/>
              <a:t> / </a:t>
            </a:r>
            <a:r>
              <a:rPr lang="en-US" dirty="0" err="1"/>
              <a:t>sys.master_files</a:t>
            </a:r>
            <a:endParaRPr lang="en-US" dirty="0"/>
          </a:p>
          <a:p>
            <a:pPr lvl="1"/>
            <a:r>
              <a:rPr lang="en-US" dirty="0"/>
              <a:t>	Emergency Mode / Single User Mode</a:t>
            </a:r>
          </a:p>
          <a:p>
            <a:pPr lvl="1"/>
            <a:r>
              <a:rPr lang="en-US" dirty="0"/>
              <a:t>	Repairing via CHECKDB</a:t>
            </a:r>
          </a:p>
          <a:p>
            <a:pPr lvl="1"/>
            <a:r>
              <a:rPr lang="en-US" dirty="0"/>
              <a:t>	Detaching and Attaching a DB</a:t>
            </a:r>
          </a:p>
          <a:p>
            <a:pPr lvl="1"/>
            <a:r>
              <a:rPr lang="en-US" dirty="0"/>
              <a:t>	DBCC WRITEPAGE / DBCC IND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596DB-1001-4E0D-85B6-45B8F3D2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282" y="3785575"/>
            <a:ext cx="469344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8E2B-8578-411A-A7C6-36D0E300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BEEBD-1F1F-43F1-B4A3-E7B32134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What is Database Corruption?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to Diagnose?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u="sng" dirty="0"/>
              <a:t>NOT</a:t>
            </a:r>
            <a:r>
              <a:rPr lang="en-US" dirty="0"/>
              <a:t> to Do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to Remediate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Demos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693E550-27DB-498E-8DF9-5E6136690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38" y="2225351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3864-B272-4444-ADBE-099E0E67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4" y="360363"/>
            <a:ext cx="10799762" cy="5759449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Q&amp;A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@</a:t>
            </a:r>
            <a:r>
              <a:rPr lang="en-US" sz="3600" dirty="0" err="1"/>
              <a:t>jmlakar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https://www.linkedin.com/in/jeffmlakar/			</a:t>
            </a:r>
            <a:br>
              <a:rPr lang="en-US" sz="3600" dirty="0"/>
            </a:br>
            <a:r>
              <a:rPr lang="en-US" sz="3600" dirty="0"/>
              <a:t>www.MlakarTechTalk.com</a:t>
            </a:r>
            <a:r>
              <a:rPr lang="en-US" sz="4000" dirty="0"/>
              <a:t>	</a:t>
            </a:r>
            <a:r>
              <a:rPr lang="en-US" sz="4400" dirty="0"/>
              <a:t>		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30AB5-1932-498B-90E2-E5627F0E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407" y="348851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FF5D5-4CD5-4678-B581-A24C881B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316" y="4425233"/>
            <a:ext cx="146018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Backups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" y="1734264"/>
            <a:ext cx="6017895" cy="33861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16" y="184142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to Test Your Backups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3" y="1439862"/>
            <a:ext cx="3629025" cy="36004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54" y="0"/>
            <a:ext cx="2304472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701-8FA7-4F67-BEF4-3B67685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9597A-EEE0-41EE-8948-8D89F6327E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AF8CC6-9DF0-4B3D-A996-45186A157E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7979" y="1075049"/>
            <a:ext cx="2923844" cy="5189824"/>
          </a:xfr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CD9384D-3F65-4B9A-9895-8038FE64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42" y="1424531"/>
            <a:ext cx="3471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65E74B-3373-4B97-B6F8-EFF6CCBC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it’s all Chinese to me…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CB8D71-D50F-4877-A582-30552E759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038" y="1977384"/>
            <a:ext cx="5087060" cy="264069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4D328-382B-40C4-99FA-B135C7BA9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567" y="1720173"/>
            <a:ext cx="5018471" cy="31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4902-71D7-4A9D-889D-3E1162D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Database Corruption?</a:t>
            </a:r>
          </a:p>
        </p:txBody>
      </p:sp>
    </p:spTree>
    <p:extLst>
      <p:ext uri="{BB962C8B-B14F-4D97-AF65-F5344CB8AC3E}">
        <p14:creationId xmlns:p14="http://schemas.microsoft.com/office/powerpoint/2010/main" val="31604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LSatOslo 2016">
  <a:themeElements>
    <a:clrScheme name="PASS SQLSaturday">
      <a:dk1>
        <a:srgbClr val="101820"/>
      </a:dk1>
      <a:lt1>
        <a:srgbClr val="FFFFFF"/>
      </a:lt1>
      <a:dk2>
        <a:srgbClr val="414A54"/>
      </a:dk2>
      <a:lt2>
        <a:srgbClr val="F2F2F2"/>
      </a:lt2>
      <a:accent1>
        <a:srgbClr val="007A3E"/>
      </a:accent1>
      <a:accent2>
        <a:srgbClr val="00BF6F"/>
      </a:accent2>
      <a:accent3>
        <a:srgbClr val="2DCCD3"/>
      </a:accent3>
      <a:accent4>
        <a:srgbClr val="007377"/>
      </a:accent4>
      <a:accent5>
        <a:srgbClr val="6558B1"/>
      </a:accent5>
      <a:accent6>
        <a:srgbClr val="AF272F"/>
      </a:accent6>
      <a:hlink>
        <a:srgbClr val="00BF6F"/>
      </a:hlink>
      <a:folHlink>
        <a:srgbClr val="2DCCD3"/>
      </a:folHlink>
    </a:clrScheme>
    <a:fontScheme name="PASS SQLSaturda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anchor="ctr">
        <a:spAutoFit/>
      </a:bodyPr>
      <a:lstStyle>
        <a:defPPr algn="l">
          <a:defRPr sz="2400" dirty="0" smtClean="0">
            <a:solidFill>
              <a:schemeClr val="accent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QL Saturday Template.potx" id="{1F2E090E-4775-41C7-9187-79B1D4EC0A72}" vid="{FCBDEE6D-B7CA-45FA-B559-145E7E53B0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8309</TotalTime>
  <Words>1867</Words>
  <Application>Microsoft Office PowerPoint</Application>
  <PresentationFormat>Custom</PresentationFormat>
  <Paragraphs>291</Paragraphs>
  <Slides>40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Consolas</vt:lpstr>
      <vt:lpstr>Segoe UI</vt:lpstr>
      <vt:lpstr>Times New Roman</vt:lpstr>
      <vt:lpstr>Wingdings</vt:lpstr>
      <vt:lpstr>SQLSatOslo 2016</vt:lpstr>
      <vt:lpstr>Image</vt:lpstr>
      <vt:lpstr>Database Corruption! Preventing Disaster to your Database</vt:lpstr>
      <vt:lpstr>Who Am I?</vt:lpstr>
      <vt:lpstr>What Will We Learn?</vt:lpstr>
      <vt:lpstr>Agenda</vt:lpstr>
      <vt:lpstr>You Need Backups</vt:lpstr>
      <vt:lpstr>You Need to Test Your Backups</vt:lpstr>
      <vt:lpstr>The Scenario</vt:lpstr>
      <vt:lpstr>Sometimes it’s all Chinese to me…</vt:lpstr>
      <vt:lpstr>What is  Database Corruption?</vt:lpstr>
      <vt:lpstr>What is Database Corruption?  Baby Don’t Hurt Me?</vt:lpstr>
      <vt:lpstr>What Causes Database Corruption</vt:lpstr>
      <vt:lpstr>Myths to Dispel</vt:lpstr>
      <vt:lpstr>Questions to Ask</vt:lpstr>
      <vt:lpstr>How to Diagnose Database Corruption</vt:lpstr>
      <vt:lpstr>Diagnosing Database Corruption</vt:lpstr>
      <vt:lpstr>SQL Server Error Logs</vt:lpstr>
      <vt:lpstr>Identifying Corruption in the Error Log</vt:lpstr>
      <vt:lpstr>Error Levels of Severity</vt:lpstr>
      <vt:lpstr>Crash Dumps</vt:lpstr>
      <vt:lpstr>DBCC CHECKDB Usage</vt:lpstr>
      <vt:lpstr>CHECKDB – Last Runtime</vt:lpstr>
      <vt:lpstr>CHECKDB Output</vt:lpstr>
      <vt:lpstr>sys.suspect_pages</vt:lpstr>
      <vt:lpstr>Database States</vt:lpstr>
      <vt:lpstr>Changing Database States</vt:lpstr>
      <vt:lpstr>Warning!  What Not To Do</vt:lpstr>
      <vt:lpstr>Danger! Do Not Do!</vt:lpstr>
      <vt:lpstr>Remediation: Fixing the Corruption</vt:lpstr>
      <vt:lpstr>General Remediation Warning</vt:lpstr>
      <vt:lpstr>Preliminary Actions</vt:lpstr>
      <vt:lpstr>Backups…backups…backups…</vt:lpstr>
      <vt:lpstr>Attempts to Resolve</vt:lpstr>
      <vt:lpstr>Fixing Indexes</vt:lpstr>
      <vt:lpstr>Repair Option</vt:lpstr>
      <vt:lpstr>Aftermath</vt:lpstr>
      <vt:lpstr>Simple Checklist</vt:lpstr>
      <vt:lpstr>Remediation Beyond Our Scope</vt:lpstr>
      <vt:lpstr>Reference Material</vt:lpstr>
      <vt:lpstr>Demos</vt:lpstr>
      <vt:lpstr>Thank You! Q&amp;A  @jmlakar  https://www.linkedin.com/in/jeffmlakar/    www.MlakarTechTalk.com   </vt:lpstr>
    </vt:vector>
  </TitlesOfParts>
  <Company>Revealed Design,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Hamilton</dc:creator>
  <cp:lastModifiedBy>Jeffrey Mlakar</cp:lastModifiedBy>
  <cp:revision>143</cp:revision>
  <dcterms:created xsi:type="dcterms:W3CDTF">2011-08-19T20:30:49Z</dcterms:created>
  <dcterms:modified xsi:type="dcterms:W3CDTF">2018-09-22T05:12:51Z</dcterms:modified>
</cp:coreProperties>
</file>